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com energia. Perguntar quem já usou ChatGPT ou Claude para resolver um exercício de programação ou da escola — pedir para levantarem a mão. Deixar claro desde o início: não vim proibir IA, eu uso IA todo dia como engenheiro de software. Vim mostrar por que ela não dispensa você de aprender.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Contar um caso rápido e concreto da Educpay: uma vez em que a IA gerou um código que rodava perfeitamente, mas quebrava uma regra de negócio, e só foi pego porque eu sabia ler o código. Isso ancora tudo que vem depois e dá autoridade ao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Deixar claro que existem duas atividades práticas e um intervalo. Avisar que eles vão trabalhar em dupla e depois em grupo — já pedir para sentarem perto de alguém agora.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Pausa de verdade aqui. Deixar o silêncio trabalhar por uns 3 segundos. Pedir para 2 ou 3 alunos responderem em voz alta antes de seguir e anotar as respostas no quadro — elas serão retomadas no slide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alimentar pânico nem negação. O ponto é: a barra subiu. Perguntar à turma: se a IA escreve o código em 10 segundos, o que sobrou de valioso para o humano fazer? Deixar que eles cheguem em revisar, decidir e entender o problema.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Analogia útil: é como um estagiário brilhante que leu todos os livros de programação do mundo, escreve rápido e com confiança total — mas nunca trabalhou na sua empresa, nunca conversou com o cliente e nunca rodou o próprio código. Você entregaria isso ao cliente sem revisar?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Pedir exemplos da turma para cada coluna. Reforçar: quanto mais a esquerda a IA cobre, mais o seu valor se concentra na direita. Fazer a ponte para a atividade — vamos ver na prática três falhas da coluna da direita.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Formar as duplas AGORA, antes de mostrar o primeiro código. Insistir que não precisam saber Python: se alguém travar, lembrar que código se lê quase como inglês. Circular pela sala durante os 5 minutos de cada código.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Deixar 5 minutos reais. Não entregar a resposta. Se ninguém achar, dar a dica em voz alta: simule você mesmo, com a nota 9.5, linha por linha. A maioria costuma achar entre o minuto 3 e o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Perguntar quantas duplas acharam. Explorar quem achou e como achou — normalmente foi simulando na mão. Este é o momento de nomear a habilidade: teste de mesa. Eles vão praticar isso o semestre inteiro.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 turma travar, escrever no quadro apenas: total / 0. A pergunta vira matemática, não programação. Todo mundo sabe que não se divide por zero — o ponto é perceber que o código permite.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slide mais importante do bloco. Dar mais exemplos de caso de borda: carrinho de compras vazio, CPF com letra, nome com acento, data 29 de fevereiro, aluno que trancou no meio do semestre.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Deixar que façam a conta no papel. Muitos vão dizer 70 sem calcular. Pedir para calcular de verdade: 100 menos 10 dá 90; 20% de 90 dá 18; 90 menos 18 dá 72. O impacto vem quando o número aparece.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Contar que esse tipo de bug é real e comum no mercado: desconto em cascata, juros sobre juros, frete somado duas vezes. Quem descobre normalmente é o financeiro, meses depois, e o prejuízo já aconteceu.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clima da palestra: eles acabaram de vencer a IA três vezes, no primeiro dia de faculdade, sem saber Python. Nomear isso em voz alta. É o gancho perfeito para o intervalo.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 o intervalo para conversar com quem ficou quieto. Perguntar de onde vieram, se já programaram antes. Isso ajuda muito na primeira aula do dia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Transição: até agora mostrei o problema. Agora mostro o caminho. Manter a energia alta na volta do intervalo.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Amarrar cada fundamento a um dos três bugs: o 1 e o 2 pegaram os códigos 1 e 2; o 4 pegou o código 3. Mostrar que eles já praticaram três dos cinco hoje, sem perceber.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conteúdo da primeira semana da UC. Avisar que na aula do dia 17 eles vão fazer exatamente isso, no papel, antes de abrir qualquer editor de código.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Ponto-chave para desarmar o argumento de que basta saber fazer prompt. Saber fazer um prompt bom É saber programar. Cada termo do prompt forte é exatamente o conteúdo da nossa unidade curricular.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Formar grupos juntando duas duplas da atividade anterior. Cronometrar de verdade. Escolher 2 grupos para apresentar, não todos — o tempo não permite.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sobrar tempo, provocar: joguem exatamente esse enunciado no ChatGPT e vejam a regra que ele inventa. Ele vai chutar um número, com toda a confiança, sem nunca ter perguntado nada à coordenação.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Ligar com a realidade do mercado que eu vivo na Educpay: minha entrega hoje é decidir o que construir e garantir que está certo. Escrever a linha é a parte mais rápida do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Aproveitar para reforçar a nova data de início, 17/08, e pedir que confirmem a matrícula. Deixar claro que ninguém precisa chegar sabendo nada de programação.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Deixar a política de uso de IA explícita já na palestra evita discussão depois. Avisar que nas avaliações eu posso pedir para explicar o código oralmente — e que a nota vem da explicação.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Retomar as respostas que os alunos deram no começo, anotadas no quadro. Fechar convidando para a primeira aula do dia 17/08 e reforçando que ninguém precisa chegar sabendo programar.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4173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SEMANA ACADÊMICA  ·  ADS  ·  MÓDULO 1  ·  2026.2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874520"/>
            <a:ext cx="9692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Fundamentos importam</a:t>
            </a:r>
            <a:endParaRPr lang="en-US" sz="52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era da IA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685800" y="38404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dominar lógica e Python continua sendo o seu maior diferencial — mesmo quando a máquina escreve o código por você.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685800" y="4983480"/>
            <a:ext cx="822960" cy="32004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5212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José William Firmino Bezerra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55321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A1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da Programação  ·  Faculdade de Tecnologia Senac RJ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768535" y="5166360"/>
            <a:ext cx="1737360" cy="685800"/>
          </a:xfrm>
          <a:prstGeom prst="roundRect">
            <a:avLst>
              <a:gd name="adj" fmla="val 13333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68535" y="5166360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horas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está falando com vocês</a:t>
            </a:r>
            <a:endParaRPr lang="en-US" sz="3200" dirty="0"/>
          </a:p>
        </p:txBody>
      </p:sp>
      <p:pic>
        <p:nvPicPr>
          <p:cNvPr id="4" name="Image 0" descr="/home/claude/palestra/foto_palestran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468880" cy="2468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" y="3986784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José William</a:t>
            </a:r>
            <a:endParaRPr lang="en-US" sz="17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7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Firmino Bezerra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04088" y="4855464"/>
            <a:ext cx="118872" cy="11887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23544" y="475488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 </a:t>
            </a:r>
            <a:pPr indent="0" marL="0">
              <a:buNone/>
            </a:pPr>
            <a:r>
              <a:rPr lang="en-US" sz="11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Faculdade de Tecnologia Senac RJ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704088" y="5221224"/>
            <a:ext cx="118872" cy="118872"/>
          </a:xfrm>
          <a:prstGeom prst="ellipse">
            <a:avLst/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23544" y="512064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Coordenador  </a:t>
            </a:r>
            <a:pPr indent="0" marL="0">
              <a:buNone/>
            </a:pPr>
            <a:r>
              <a:rPr lang="en-US" sz="11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CST em IA e Ciência de Dados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04088" y="5586984"/>
            <a:ext cx="118872" cy="118872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23544" y="5486400"/>
            <a:ext cx="2651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Engenheiro de software  </a:t>
            </a:r>
            <a:pPr indent="0" marL="0">
              <a:buNone/>
            </a:pPr>
            <a:r>
              <a:rPr lang="en-US" sz="11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Educpay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3703320" y="1417320"/>
            <a:ext cx="7799832" cy="1207008"/>
          </a:xfrm>
          <a:prstGeom prst="roundRect">
            <a:avLst>
              <a:gd name="adj" fmla="val 4545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977640" y="1517904"/>
            <a:ext cx="7251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3977640" y="1847088"/>
            <a:ext cx="2331720" cy="603504"/>
          </a:xfrm>
          <a:prstGeom prst="roundRect">
            <a:avLst>
              <a:gd name="adj" fmla="val 909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105656" y="1847088"/>
            <a:ext cx="2075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Engenharia de Software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437376" y="1847088"/>
            <a:ext cx="2331720" cy="603504"/>
          </a:xfrm>
          <a:prstGeom prst="roundRect">
            <a:avLst>
              <a:gd name="adj" fmla="val 909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565392" y="1847088"/>
            <a:ext cx="2075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Gestão da Tecnologia da Informação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897112" y="1847088"/>
            <a:ext cx="2331720" cy="603504"/>
          </a:xfrm>
          <a:prstGeom prst="roundRect">
            <a:avLst>
              <a:gd name="adj" fmla="val 909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025128" y="1847088"/>
            <a:ext cx="20756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 em Informática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3703320" y="2724912"/>
            <a:ext cx="7799832" cy="3035808"/>
          </a:xfrm>
          <a:prstGeom prst="roundRect">
            <a:avLst>
              <a:gd name="adj" fmla="val 1807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977640" y="2834640"/>
            <a:ext cx="72511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PÓS-GRADUAÇÃO E MBA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977640" y="326440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977640" y="326440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4507992" y="32186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Projetos de Cloud Computing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3977640" y="367588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3977640" y="367588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4507992" y="36301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 e Inteligência Competitiva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3977640" y="408736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977640" y="408736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4507992" y="40416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Segurança da Informação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3977640" y="449884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977640" y="449884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4507992" y="44531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de Dados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3977640" y="491032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977640" y="491032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4507992" y="4864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Engenharia de Software</a:t>
            </a:r>
            <a:endParaRPr lang="en-US" sz="1100" dirty="0"/>
          </a:p>
        </p:txBody>
      </p:sp>
      <p:sp>
        <p:nvSpPr>
          <p:cNvPr id="37" name="Shape 34"/>
          <p:cNvSpPr/>
          <p:nvPr/>
        </p:nvSpPr>
        <p:spPr>
          <a:xfrm>
            <a:off x="3977640" y="532180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3977640" y="532180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39" name="Text 36"/>
          <p:cNvSpPr/>
          <p:nvPr/>
        </p:nvSpPr>
        <p:spPr>
          <a:xfrm>
            <a:off x="4507992" y="52760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Desenvolvimento Full Stack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7635240" y="326440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635240" y="326440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MBA</a:t>
            </a:r>
            <a:endParaRPr lang="en-US" sz="850" dirty="0"/>
          </a:p>
        </p:txBody>
      </p:sp>
      <p:sp>
        <p:nvSpPr>
          <p:cNvPr id="42" name="Text 39"/>
          <p:cNvSpPr/>
          <p:nvPr/>
        </p:nvSpPr>
        <p:spPr>
          <a:xfrm>
            <a:off x="8165592" y="32186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3.0</a:t>
            </a:r>
            <a:endParaRPr lang="en-US" sz="1100" dirty="0"/>
          </a:p>
        </p:txBody>
      </p:sp>
      <p:sp>
        <p:nvSpPr>
          <p:cNvPr id="43" name="Shape 40"/>
          <p:cNvSpPr/>
          <p:nvPr/>
        </p:nvSpPr>
        <p:spPr>
          <a:xfrm>
            <a:off x="7635240" y="367588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7635240" y="367588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45" name="Text 42"/>
          <p:cNvSpPr/>
          <p:nvPr/>
        </p:nvSpPr>
        <p:spPr>
          <a:xfrm>
            <a:off x="8165592" y="36301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Science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7635240" y="408736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7635240" y="408736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48" name="Text 45"/>
          <p:cNvSpPr/>
          <p:nvPr/>
        </p:nvSpPr>
        <p:spPr>
          <a:xfrm>
            <a:off x="8165592" y="404164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Aplicada a Growth Marketing</a:t>
            </a:r>
            <a:endParaRPr lang="en-US" sz="1100" dirty="0"/>
          </a:p>
        </p:txBody>
      </p:sp>
      <p:sp>
        <p:nvSpPr>
          <p:cNvPr id="49" name="Shape 46"/>
          <p:cNvSpPr/>
          <p:nvPr/>
        </p:nvSpPr>
        <p:spPr>
          <a:xfrm>
            <a:off x="7635240" y="449884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7635240" y="449884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51" name="Text 48"/>
          <p:cNvSpPr/>
          <p:nvPr/>
        </p:nvSpPr>
        <p:spPr>
          <a:xfrm>
            <a:off x="8165592" y="44531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Privacidade e Proteção de Dados Pessoais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7635240" y="491032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7635240" y="491032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54" name="Text 51"/>
          <p:cNvSpPr/>
          <p:nvPr/>
        </p:nvSpPr>
        <p:spPr>
          <a:xfrm>
            <a:off x="8165592" y="4864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Tecnologias Aplicadas à Educação</a:t>
            </a:r>
            <a:endParaRPr lang="en-US" sz="1100" dirty="0"/>
          </a:p>
        </p:txBody>
      </p:sp>
      <p:sp>
        <p:nvSpPr>
          <p:cNvPr id="55" name="Shape 52"/>
          <p:cNvSpPr/>
          <p:nvPr/>
        </p:nvSpPr>
        <p:spPr>
          <a:xfrm>
            <a:off x="7635240" y="5321808"/>
            <a:ext cx="420624" cy="237744"/>
          </a:xfrm>
          <a:prstGeom prst="roundRect">
            <a:avLst>
              <a:gd name="adj" fmla="val 38462"/>
            </a:avLst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7635240" y="5321808"/>
            <a:ext cx="4206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Pós</a:t>
            </a:r>
            <a:endParaRPr lang="en-US" sz="850" dirty="0"/>
          </a:p>
        </p:txBody>
      </p:sp>
      <p:sp>
        <p:nvSpPr>
          <p:cNvPr id="57" name="Text 54"/>
          <p:cNvSpPr/>
          <p:nvPr/>
        </p:nvSpPr>
        <p:spPr>
          <a:xfrm>
            <a:off x="8165592" y="527608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Projetos de Aplicativos Móveis Multiplataforma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685800" y="594360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1143000" y="594360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escrevo código com IA todo dia. E é exatamente por isso que estou aqui defendendo os fundamentos.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DA MANHÃ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vamos usar as próximas 2 horas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664208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6642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600200" y="1563624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Abertura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189280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sou eu e por que esse tema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85800" y="2551176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2798064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7980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600200" y="2697480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elefante na sala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00200" y="302666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IA vai me substituir?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85800" y="3685032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1832" y="3931920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39319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600200" y="383133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IA escreve código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160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por trás do prompt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" y="4818888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1832" y="506577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50657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600200" y="4965192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Caça ao bug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00200" y="5294376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códigos de IA que rodam e estão errados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0" y="1417320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E5E7F4"/>
          </a:solidFill>
          <a:ln w="12700">
            <a:solidFill>
              <a:srgbClr val="E5E7F4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56832" y="1664208"/>
            <a:ext cx="475488" cy="475488"/>
          </a:xfrm>
          <a:prstGeom prst="ellipse">
            <a:avLst/>
          </a:prstGeom>
          <a:solidFill>
            <a:srgbClr val="6B6E8F"/>
          </a:solidFill>
          <a:ln w="12700">
            <a:solidFill>
              <a:srgbClr val="6B6E8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56832" y="166420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315200" y="1563624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315200" y="189280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Café, água e conversa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0" y="2551176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656832" y="2798064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56832" y="27980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7315200" y="2697480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5 fundamentos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315200" y="3026664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IA não faz por você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400800" y="3685032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56832" y="3931920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656832" y="39319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7315200" y="3831336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2 · Você é o arquiteto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7315200" y="4160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um problema sem escrever código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400800" y="4818888"/>
            <a:ext cx="5349240" cy="969264"/>
          </a:xfrm>
          <a:prstGeom prst="roundRect">
            <a:avLst>
              <a:gd name="adj" fmla="val 566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656832" y="506577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56832" y="50657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7315200" y="4965192"/>
            <a:ext cx="4206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jornada da UC + perguntas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7315200" y="5294376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vem pela frente no semestre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85800" y="598932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143000" y="598932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atividades práticas, um intervalo e muita conversa. Sentem perto de alguém — você vai precisar de dupla.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3716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QUE TODO CALOURO FAZ EM 2026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965960"/>
            <a:ext cx="10332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“Se a IA já escreve o código...</a:t>
            </a:r>
            <a:endParaRPr lang="en-US" sz="40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que eu ainda preciso</a:t>
            </a:r>
            <a:endParaRPr lang="en-US" sz="40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aprender a programar?”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685800" y="5029200"/>
            <a:ext cx="822960" cy="32004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5303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essa pergunta. Nós vamos respondê-la juntos — e no final desta palestra a resposta vai ser sua, não minha.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1 · O ELEFANTE NA SALA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cenário real do mercado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3429000" cy="2743200"/>
          </a:xfrm>
          <a:prstGeom prst="roundRect">
            <a:avLst>
              <a:gd name="adj" fmla="val 2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783080"/>
            <a:ext cx="2880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3B3F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~76%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960120" y="278892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desenvolvedores usam ou pretendem usar ferramentas de IA no fluxo de trabalho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385876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Overflow Developer Survey, 2024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434840" y="1554480"/>
            <a:ext cx="3429000" cy="2743200"/>
          </a:xfrm>
          <a:prstGeom prst="roundRect">
            <a:avLst>
              <a:gd name="adj" fmla="val 2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9160" y="1783080"/>
            <a:ext cx="28803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1E21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~92%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4709160" y="278892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 desenvolvedores nos EUA já usavam ferramentas de IA para escrever código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09160" y="3858768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 GitHub, 2023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183880" y="1554480"/>
            <a:ext cx="3319272" cy="2743200"/>
          </a:xfrm>
          <a:prstGeom prst="roundRect">
            <a:avLst>
              <a:gd name="adj" fmla="val 2000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58200" y="1828800"/>
            <a:ext cx="2788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vaga não</a:t>
            </a:r>
            <a:endParaRPr lang="en-US" sz="25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desapareceu.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8458200" y="2971800"/>
            <a:ext cx="2788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mudou de exigência. Hoje ninguém paga para digitar código — paga para garantir que o código está certo.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85800" y="4709160"/>
            <a:ext cx="10817352" cy="1234440"/>
          </a:xfrm>
          <a:prstGeom prst="roundRect">
            <a:avLst>
              <a:gd name="adj" fmla="val 4444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43000" y="4709160"/>
            <a:ext cx="9875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IA não tirou o programador do mercado. Ela tirou do mercado o programador que só sabia copiar, colar e torcer para funcionar.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2 · POR TRÁS DO PROMPT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IA realmente faz quando gera código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3200400" cy="2240280"/>
          </a:xfrm>
          <a:prstGeom prst="roundRect">
            <a:avLst>
              <a:gd name="adj" fmla="val 244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83080"/>
            <a:ext cx="502920" cy="502920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23774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escreve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pedido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2999232"/>
            <a:ext cx="2651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português, muitas vezes vago e incompleto.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886200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B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434840" y="1554480"/>
            <a:ext cx="3200400" cy="2240280"/>
          </a:xfrm>
          <a:prstGeom prst="roundRect">
            <a:avLst>
              <a:gd name="adj" fmla="val 244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709160" y="1783080"/>
            <a:ext cx="502920" cy="502920"/>
          </a:xfrm>
          <a:prstGeom prst="ellipse">
            <a:avLst/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0916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709160" y="23774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modelo prevê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padrões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09160" y="2999232"/>
            <a:ext cx="2651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calcula qual é o próximo trecho mais provável, com base em milhões de códigos que já leu.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35240" y="23774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6B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8183880" y="1554480"/>
            <a:ext cx="3200400" cy="2240280"/>
          </a:xfrm>
          <a:prstGeom prst="roundRect">
            <a:avLst>
              <a:gd name="adj" fmla="val 244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58200" y="1783080"/>
            <a:ext cx="502920" cy="502920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5820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458200" y="2377440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 um código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plausível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58200" y="2999232"/>
            <a:ext cx="2651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 formatado, bem indentado, com toda a cara de certo.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85800" y="4114800"/>
            <a:ext cx="10817352" cy="1737360"/>
          </a:xfrm>
          <a:prstGeom prst="roundRect">
            <a:avLst>
              <a:gd name="adj" fmla="val 3158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88720" y="4297680"/>
            <a:ext cx="9784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Repare no que NÃO aconteceu nesse processo: </a:t>
            </a:r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 não executou o código, não testou, não conhece a sua regra de negócio e não sabe se acertou.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88720" y="5120640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Plausível  ≠  Correto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2 · POR TRÁS DO PROMPT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Onde ela brilha e onde ela falha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5257800" cy="4114800"/>
          </a:xfrm>
          <a:prstGeom prst="roundRect">
            <a:avLst>
              <a:gd name="adj" fmla="val 1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783080"/>
            <a:ext cx="2286000" cy="411480"/>
          </a:xfrm>
          <a:prstGeom prst="roundRect">
            <a:avLst>
              <a:gd name="adj" fmla="val 48889"/>
            </a:avLst>
          </a:prstGeom>
          <a:solidFill>
            <a:srgbClr val="1F8A5F"/>
          </a:solidFill>
          <a:ln w="12700">
            <a:solidFill>
              <a:srgbClr val="1F8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7830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ELA BRILHA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05840" y="2395728"/>
            <a:ext cx="4617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Código repetitivo e estrutura inicial de projeto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Sintaxe e comandos que você esqueceu na hora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Traduzir código de uma linguagem para outra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um código que outra pessoa escreveu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Gerar um primeiro rascunho para você melhorar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Sugerir testes básicos que você não pensou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45352" y="1508760"/>
            <a:ext cx="5257800" cy="4114800"/>
          </a:xfrm>
          <a:prstGeom prst="roundRect">
            <a:avLst>
              <a:gd name="adj" fmla="val 1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65392" y="1783080"/>
            <a:ext cx="2286000" cy="411480"/>
          </a:xfrm>
          <a:prstGeom prst="roundRect">
            <a:avLst>
              <a:gd name="adj" fmla="val 48889"/>
            </a:avLst>
          </a:prstGeom>
          <a:solidFill>
            <a:srgbClr val="C93B3B"/>
          </a:solidFill>
          <a:ln w="12700">
            <a:solidFill>
              <a:srgbClr val="C93B3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65392" y="17830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ELA FALHA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65392" y="2395728"/>
            <a:ext cx="4617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negócio que só existe na sua empresa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de borda: lista vazia, valor negativo, campo em branco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Decisões de arquitetura e escolhas de longo prazo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o usuário real do outro lado da tela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se o resultado que ela mesma gerou está certo</a:t>
            </a:r>
            <a:endParaRPr lang="en-US" sz="14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a responsabilidade quando der errado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585216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585216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coluna da esquerda economiza o seu tempo. A coluna da direita é onde você constrói a sua carreira.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801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69164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Caça ao bug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códigos gerados por IA. Todos rodam sem nenhum erro na tela. Todos estão errados.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" y="3657600"/>
            <a:ext cx="2468880" cy="1737360"/>
          </a:xfrm>
          <a:prstGeom prst="roundRect">
            <a:avLst>
              <a:gd name="adj" fmla="val 3158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385876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dupla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14400" y="4261104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Sente com o colega do lado. Ninguém resolve sozinho.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3657600"/>
            <a:ext cx="2468880" cy="1737360"/>
          </a:xfrm>
          <a:prstGeom prst="roundRect">
            <a:avLst>
              <a:gd name="adj" fmla="val 3158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11880" y="385876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de cada vez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611880" y="4261104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Leiam com calma antes de responder.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80760" y="3657600"/>
            <a:ext cx="2468880" cy="1737360"/>
          </a:xfrm>
          <a:prstGeom prst="roundRect">
            <a:avLst>
              <a:gd name="adj" fmla="val 3158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385876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executar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309360" y="4261104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de computador. Só leitura e raciocínio.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778240" y="3657600"/>
            <a:ext cx="2468880" cy="1737360"/>
          </a:xfrm>
          <a:prstGeom prst="roundRect">
            <a:avLst>
              <a:gd name="adj" fmla="val 3158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06840" y="385876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saber Python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006840" y="4261104"/>
            <a:ext cx="2011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Vocês não precisam. Precisam pensar.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85800" y="5715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Vocês vão achar os três. Sem computador.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1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“Faz um código que classifica a nota do aluno”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6858000" cy="3274695"/>
          </a:xfrm>
          <a:prstGeom prst="roundRect">
            <a:avLst>
              <a:gd name="adj" fmla="val 1396"/>
            </a:avLst>
          </a:prstGeom>
          <a:solidFill>
            <a:srgbClr val="0F1130"/>
          </a:solidFill>
          <a:ln w="12700">
            <a:solidFill>
              <a:srgbClr val="0F11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755648"/>
            <a:ext cx="6345936" cy="2872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classificar(nota):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nota &gt;= 5: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"Aprovado"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elif nota &gt;= 7: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"Aprovado com destaque"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else: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"Reprovado"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70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7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print(classificar(9.5))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7909560" y="1554480"/>
            <a:ext cx="3593592" cy="3703320"/>
          </a:xfrm>
          <a:prstGeom prst="roundRect">
            <a:avLst>
              <a:gd name="adj" fmla="val 1527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17830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regra do Senac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83880" y="219456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Abaixo de 5: reprovado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5 a 6.9: aprovado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7 para cima: aprovado com destaque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83880" y="3611880"/>
            <a:ext cx="3063240" cy="18288"/>
          </a:xfrm>
          <a:prstGeom prst="rect">
            <a:avLst/>
          </a:prstGeom>
          <a:solidFill>
            <a:srgbClr val="D3D5E8"/>
          </a:solidFill>
          <a:ln w="12700">
            <a:solidFill>
              <a:srgbClr val="D3D5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3880" y="374904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 tarefa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3880" y="411480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aluno tirou 9.5. O que vai aparecer na tela? E o que deveria aparecer?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557784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557784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Dica: o Python lê as condições de cima para baixo e para na primeira que for verdadeira.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1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bug: a ordem das condições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5257800" cy="1417320"/>
          </a:xfrm>
          <a:prstGeom prst="roundRect">
            <a:avLst>
              <a:gd name="adj" fmla="val 3871"/>
            </a:avLst>
          </a:prstGeom>
          <a:solidFill>
            <a:srgbClr val="FBECEC"/>
          </a:solidFill>
          <a:ln w="12700">
            <a:solidFill>
              <a:srgbClr val="FBEC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2763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APARECE NA TELA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05840" y="1965960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Aprovado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6245352" y="1463040"/>
            <a:ext cx="5257800" cy="1417320"/>
          </a:xfrm>
          <a:prstGeom prst="roundRect">
            <a:avLst>
              <a:gd name="adj" fmla="val 3871"/>
            </a:avLst>
          </a:prstGeom>
          <a:solidFill>
            <a:srgbClr val="E8F5EF"/>
          </a:solidFill>
          <a:ln w="12700">
            <a:solidFill>
              <a:srgbClr val="E8F5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627632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F8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DEVERIA APARECER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65392" y="1965960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8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Aprovado com destaque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85800" y="3063240"/>
            <a:ext cx="10817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nota 9.5 a primeira condição (nota &gt;= 5) já é verdadeira. O Python retorna ali e nunca chega no elif. A linha do “destaque” é código morto: ela nunca vai executar, para nenhum aluno da faculdade.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85800" y="3977640"/>
            <a:ext cx="5257800" cy="1746250"/>
          </a:xfrm>
          <a:prstGeom prst="roundRect">
            <a:avLst>
              <a:gd name="adj" fmla="val 2618"/>
            </a:avLst>
          </a:prstGeom>
          <a:solidFill>
            <a:srgbClr val="0F1130"/>
          </a:solidFill>
          <a:ln w="12700">
            <a:solidFill>
              <a:srgbClr val="0F11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41832" y="4178808"/>
            <a:ext cx="4745736" cy="13439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7A7F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a correção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nota &gt;= 7: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"Aprovado com destaque"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nota &gt;= 5: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"Aprovado"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45352" y="3977640"/>
            <a:ext cx="5257800" cy="1755648"/>
          </a:xfrm>
          <a:prstGeom prst="roundRect">
            <a:avLst>
              <a:gd name="adj" fmla="val 3125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65392" y="416052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IA acertou 100% da sintaxe e errou 100% da regra. Quem só olha se “rodou” entrega esse código.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2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“Calcula a média das notas da turma”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6858000" cy="3698240"/>
          </a:xfrm>
          <a:prstGeom prst="roundRect">
            <a:avLst>
              <a:gd name="adj" fmla="val 1236"/>
            </a:avLst>
          </a:prstGeom>
          <a:solidFill>
            <a:srgbClr val="0F1130"/>
          </a:solidFill>
          <a:ln w="12700">
            <a:solidFill>
              <a:srgbClr val="0F11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755648"/>
            <a:ext cx="6345936" cy="329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media_da_turma(notas):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total = 0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nota in notas: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total = total + nota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total / len(notas)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turma_a = [7.0, 8.5, 6.0]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7A7F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turma_b = []   # turma nova, sem notas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print(media_da_turma(turma_a))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print(media_da_turma(turma_b))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909560" y="1554480"/>
            <a:ext cx="3593592" cy="4023360"/>
          </a:xfrm>
          <a:prstGeom prst="roundRect">
            <a:avLst>
              <a:gd name="adj" fmla="val 1527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17830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contexto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83880" y="2176272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código vai para o sistema acadêmico. No primeiro dia do semestre, nenhuma turma tem nota lançada ainda.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83880" y="3383280"/>
            <a:ext cx="3063240" cy="18288"/>
          </a:xfrm>
          <a:prstGeom prst="rect">
            <a:avLst/>
          </a:prstGeom>
          <a:solidFill>
            <a:srgbClr val="D3D5E8"/>
          </a:solidFill>
          <a:ln w="12700">
            <a:solidFill>
              <a:srgbClr val="D3D5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3880" y="352044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 tarefa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3880" y="388620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turma A funciona. E a turma B? O que acontece com o sistema inteiro nesse momento?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580644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580644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Dica: len(notas) devolve quantos itens tem na lista. Quantos itens tem uma lista vazia?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2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bug: o caso de borda que ninguém imaginou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10817352" cy="1051560"/>
          </a:xfrm>
          <a:prstGeom prst="roundRect">
            <a:avLst>
              <a:gd name="adj" fmla="val 5217"/>
            </a:avLst>
          </a:prstGeom>
          <a:solidFill>
            <a:srgbClr val="FBECEC"/>
          </a:solidFill>
          <a:ln w="12700">
            <a:solidFill>
              <a:srgbClr val="FBEC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4630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C93B3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ZeroDivisionError: division by zero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685800" y="2697480"/>
            <a:ext cx="108173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turma A calcula certinho. A turma B derruba a aplicação inteira. A IA escreveu um código correto para o caso que ela imaginou — e o caso que ela imaginou foi o mais fácil. Ela não sabia que existe um primeiro dia de semestre, porque ela não conhece o Senac.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3794760"/>
            <a:ext cx="5852160" cy="1488440"/>
          </a:xfrm>
          <a:prstGeom prst="roundRect">
            <a:avLst>
              <a:gd name="adj" fmla="val 3072"/>
            </a:avLst>
          </a:prstGeom>
          <a:solidFill>
            <a:srgbClr val="0F1130"/>
          </a:solidFill>
          <a:ln w="12700">
            <a:solidFill>
              <a:srgbClr val="0F11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3995928"/>
            <a:ext cx="5340096" cy="1086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media_da_turma(notas):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len(notas) == 0: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None</a:t>
            </a:r>
            <a:endParaRPr lang="en-US" sz="1400" dirty="0"/>
          </a:p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sum(notas) / len(notas)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39712" y="3794760"/>
            <a:ext cx="4663440" cy="1673352"/>
          </a:xfrm>
          <a:prstGeom prst="roundRect">
            <a:avLst>
              <a:gd name="adj" fmla="val 3279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0" y="3931920"/>
            <a:ext cx="4069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Retornar 0, None ou “sem notas”? Isso não é decisão de código. É decisão de negócio — e quem toma é você, conversando com quem usa o sistema.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85800" y="566928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566928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de borda é a situação rara que ninguém lembra — e que sempre acontece em produção.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3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“Aplica os descontos do cliente na compra”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6858000" cy="3698240"/>
          </a:xfrm>
          <a:prstGeom prst="roundRect">
            <a:avLst>
              <a:gd name="adj" fmla="val 1236"/>
            </a:avLst>
          </a:prstGeom>
          <a:solidFill>
            <a:srgbClr val="0F1130"/>
          </a:solidFill>
          <a:ln w="12700">
            <a:solidFill>
              <a:srgbClr val="0F113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41832" y="1755648"/>
            <a:ext cx="6345936" cy="329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preco = 100.00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cliente_vip = True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cupom_promocional = True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cliente_vip: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preco = preco - (preco * 0.10)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cupom_promocional: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preco = preco - (preco * 0.20)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DCDE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algn="l" indent="0" marL="0">
              <a:lnSpc>
                <a:spcPts val="2320"/>
              </a:lnSpc>
              <a:buNone/>
            </a:pPr>
            <a:r>
              <a:rPr lang="en-US" sz="1600" dirty="0">
                <a:solidFill>
                  <a:srgbClr val="FF9E6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print(preco)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909560" y="1554480"/>
            <a:ext cx="3593592" cy="4023360"/>
          </a:xfrm>
          <a:prstGeom prst="roundRect">
            <a:avLst>
              <a:gd name="adj" fmla="val 1527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83880" y="17830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regra da empresa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83880" y="219456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 VIP tem 10% de desconto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cupom promocional dá mais 20%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Somando, o cliente tem 30% de desconto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83880" y="3611880"/>
            <a:ext cx="3063240" cy="18288"/>
          </a:xfrm>
          <a:prstGeom prst="rect">
            <a:avLst/>
          </a:prstGeom>
          <a:solidFill>
            <a:srgbClr val="D3D5E8"/>
          </a:solidFill>
          <a:ln w="12700">
            <a:solidFill>
              <a:srgbClr val="D3D5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3880" y="3749040"/>
            <a:ext cx="3063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 tarefa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83880" y="4114800"/>
            <a:ext cx="3063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regra, o cliente deveria pagar R$ 70,00. Faça a conta na mão: quanto esse código cobra dele?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580644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43000" y="580644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código não dá erro nenhum. Roda, imprime um número e vai direto para produção.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1 · CÓDIGO 3 DE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bug silencioso: o mais caro de todos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3337560" cy="1600200"/>
          </a:xfrm>
          <a:prstGeom prst="roundRect">
            <a:avLst>
              <a:gd name="adj" fmla="val 3429"/>
            </a:avLst>
          </a:prstGeom>
          <a:solidFill>
            <a:srgbClr val="E8F5EF"/>
          </a:solidFill>
          <a:ln w="12700">
            <a:solidFill>
              <a:srgbClr val="E8F5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" y="1627632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8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R$ 70,00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960120" y="237744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regra manda cobrar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43400" y="1463040"/>
            <a:ext cx="3337560" cy="1600200"/>
          </a:xfrm>
          <a:prstGeom prst="roundRect">
            <a:avLst>
              <a:gd name="adj" fmla="val 3429"/>
            </a:avLst>
          </a:prstGeom>
          <a:solidFill>
            <a:srgbClr val="FBECEC"/>
          </a:solidFill>
          <a:ln w="12700">
            <a:solidFill>
              <a:srgbClr val="FBEC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17720" y="1627632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9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R$ 72,00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617720" y="237744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código realmente cobra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01000" y="1463040"/>
            <a:ext cx="3337560" cy="1600200"/>
          </a:xfrm>
          <a:prstGeom prst="roundRect">
            <a:avLst>
              <a:gd name="adj" fmla="val 342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75320" y="1627632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R$ 2,00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8275320" y="2377440"/>
            <a:ext cx="2788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erro. Em cada venda. Todo dia.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3291840"/>
            <a:ext cx="1081735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descontos foram aplicados em cascata: os 20% incidiram sobre os R$ 90,00 que já tinham sido reduzidos, e não sobre os R$ 100,00 originais. O desconto real foi de 28%, não de 30%. Nenhum erro de sintaxe, nenhuma mensagem vermelha, nenhum sistema fora do ar — e a empresa perdendo dinheiro por meses, até alguém do financeiro perceber.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85800" y="4617720"/>
            <a:ext cx="10817352" cy="1417320"/>
          </a:xfrm>
          <a:prstGeom prst="roundRect">
            <a:avLst>
              <a:gd name="adj" fmla="val 3871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4617720"/>
            <a:ext cx="9784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 teste automático pega esse bug. Nenhuma IA pega esse bug. Só pega quem conhece a regra e sabe ler o código.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A ATIVIDADE 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8580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os três bugs têm em comum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85800" y="178308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039112"/>
            <a:ext cx="502920" cy="502920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91640" y="1911096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Nenhum era erro de sintaxe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91640" y="2295144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EB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Justamente a parte que a IA domina melhor do que qualquer um de nós.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85800" y="292608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0120" y="3182112"/>
            <a:ext cx="502920" cy="502920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3182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691640" y="3054096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eram erro de raciocínio ou de contexto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91640" y="3438144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EB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Justamente a parte que só pode ser sua, porque depende de conhecer o problema real.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4069080"/>
            <a:ext cx="10817352" cy="1005840"/>
          </a:xfrm>
          <a:prstGeom prst="roundRect">
            <a:avLst>
              <a:gd name="adj" fmla="val 5455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325112"/>
            <a:ext cx="502920" cy="502920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325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691640" y="4197096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foram encontrados lendo, não rodando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91640" y="4581144"/>
            <a:ext cx="9509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EB2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Vocês não usaram computador nenhum durante essa atividade inteira.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85800" y="53492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3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não precisa ser mais rápido que a IA para escrever código.</a:t>
            </a:r>
            <a:endParaRPr lang="en-US" sz="23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3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Precisa ser melhor que ela para julgar o código.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286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85800" y="278892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minutos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85800" y="420624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volta: os 5 fundamentos que fazem de você alguém que a IA não substitui.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1488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606040"/>
            <a:ext cx="10332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4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5 fundamentos que</a:t>
            </a:r>
            <a:endParaRPr lang="en-US" sz="42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 tornam insubstituível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685800" y="466344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 deles se aprende pedindo pronto. Todos eles se aprendem errando — e por isso estão no plano da nossa unidade curricular.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· FUNDAMENTOS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5 habilidades que a IA não entrega pronta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5257800" cy="1170432"/>
          </a:xfrm>
          <a:prstGeom prst="roundRect">
            <a:avLst>
              <a:gd name="adj" fmla="val 468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874520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8745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45920" y="173736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Lógica e pensamento computacional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645920" y="212140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Quebrar um problema grande em passos pequenos, claros e na ordem certa.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45352" y="1554480"/>
            <a:ext cx="5257800" cy="1170432"/>
          </a:xfrm>
          <a:prstGeom prst="roundRect">
            <a:avLst>
              <a:gd name="adj" fmla="val 468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19672" y="1874520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19672" y="18745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05472" y="173736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crítica de código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205472" y="212140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Bater o olho e saber se aquilo faz o que promete, antes de executar.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85800" y="2880360"/>
            <a:ext cx="5257800" cy="1170432"/>
          </a:xfrm>
          <a:prstGeom prst="roundRect">
            <a:avLst>
              <a:gd name="adj" fmla="val 468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3200400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3200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45920" y="306324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Depuração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45920" y="34472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a causa do erro, e não ficar tratando o sintoma.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45352" y="2880360"/>
            <a:ext cx="5257800" cy="1170432"/>
          </a:xfrm>
          <a:prstGeom prst="roundRect">
            <a:avLst>
              <a:gd name="adj" fmla="val 468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19672" y="3200400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19672" y="32004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205472" y="3063240"/>
            <a:ext cx="4023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Modelagem do problema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205472" y="34472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Traduzir uma regra do mundo real para dados, condições e repetições.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85800" y="4206240"/>
            <a:ext cx="10817352" cy="960120"/>
          </a:xfrm>
          <a:prstGeom prst="roundRect">
            <a:avLst>
              <a:gd name="adj" fmla="val 5714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0120" y="4425696"/>
            <a:ext cx="530352" cy="530352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" y="44256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645920" y="4343400"/>
            <a:ext cx="9582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Responsabilidade técnica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645920" y="4709160"/>
            <a:ext cx="95829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nome que assina o commit é o seu. A IA não é chamada na reunião.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85800" y="548640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43000" y="548640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Repare: nenhuma das cinco é “decorar comandos do Python”. Essa parte a IA faz. As cinco de cima, não.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· FUNDAMENTOS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Pensamento computacional na prática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783080"/>
            <a:ext cx="502920" cy="502920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41832" y="239572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Decompor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41832" y="277063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Quebrar o problema em partes menores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941832" y="3456432"/>
            <a:ext cx="2057400" cy="1280160"/>
          </a:xfrm>
          <a:prstGeom prst="roundRect">
            <a:avLst>
              <a:gd name="adj" fmla="val 357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8136" y="3566160"/>
            <a:ext cx="17739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as notas · calcular a média · comparar com o mínimo · avisar o aluno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474720" y="155448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30752" y="1783080"/>
            <a:ext cx="502920" cy="502920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30752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730752" y="239572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Reconhecer padrões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730752" y="277063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o que se repete entre as partes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730752" y="3456432"/>
            <a:ext cx="2057400" cy="1280160"/>
          </a:xfrm>
          <a:prstGeom prst="roundRect">
            <a:avLst>
              <a:gd name="adj" fmla="val 357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877056" y="3566160"/>
            <a:ext cx="17739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aluno passa pelo mesmo cálculo — isso vai virar um laço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63640" y="155448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19672" y="1783080"/>
            <a:ext cx="502920" cy="502920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19672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519672" y="239572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Abstrair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519672" y="277063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 o que não importa agora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519672" y="3456432"/>
            <a:ext cx="2057400" cy="1280160"/>
          </a:xfrm>
          <a:prstGeom prst="roundRect">
            <a:avLst>
              <a:gd name="adj" fmla="val 357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665976" y="3566160"/>
            <a:ext cx="17739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 e foto do aluno não mudam a média. Fora do problema.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052560" y="1554480"/>
            <a:ext cx="2560320" cy="3429000"/>
          </a:xfrm>
          <a:prstGeom prst="roundRect">
            <a:avLst>
              <a:gd name="adj" fmla="val 214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308592" y="1783080"/>
            <a:ext cx="502920" cy="502920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08592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308592" y="239572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Algoritmizar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308592" y="277063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a sequência exata de passos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9308592" y="3456432"/>
            <a:ext cx="2057400" cy="1280160"/>
          </a:xfrm>
          <a:prstGeom prst="roundRect">
            <a:avLst>
              <a:gd name="adj" fmla="val 3571"/>
            </a:avLst>
          </a:prstGeom>
          <a:solidFill>
            <a:srgbClr val="E0E2F1"/>
          </a:solidFill>
          <a:ln w="12700">
            <a:solidFill>
              <a:srgbClr val="E0E2F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454896" y="3566160"/>
            <a:ext cx="1773936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as notas, divida pela quantidade, compare com 5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85800" y="5257800"/>
            <a:ext cx="10817352" cy="960120"/>
          </a:xfrm>
          <a:prstGeom prst="roundRect">
            <a:avLst>
              <a:gd name="adj" fmla="val 5714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43000" y="5257800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aplicado: “avisar automaticamente todo aluno que está em risco de reprovar”.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disso é Python. Tudo isso vem antes do Python.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3 · FUNDAMENTOS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entende de programação pede melhor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5257800" cy="3566160"/>
          </a:xfrm>
          <a:prstGeom prst="roundRect">
            <a:avLst>
              <a:gd name="adj" fmla="val 153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5840" y="1755648"/>
            <a:ext cx="1965960" cy="384048"/>
          </a:xfrm>
          <a:prstGeom prst="roundRect">
            <a:avLst>
              <a:gd name="adj" fmla="val 50000"/>
            </a:avLst>
          </a:prstGeom>
          <a:solidFill>
            <a:srgbClr val="C93B3B"/>
          </a:solidFill>
          <a:ln w="12700">
            <a:solidFill>
              <a:srgbClr val="C93B3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7556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FRACO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05840" y="2286000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“faz um código de média de notas em python”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05840" y="3063240"/>
            <a:ext cx="4617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diz o que fazer com lista vazia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diz quantas casas decimais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pede teste nenhum</a:t>
            </a:r>
            <a:endParaRPr lang="en-US" sz="13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tem como saber se veio certo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45352" y="1508760"/>
            <a:ext cx="5257800" cy="3566160"/>
          </a:xfrm>
          <a:prstGeom prst="roundRect">
            <a:avLst>
              <a:gd name="adj" fmla="val 1538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65392" y="1755648"/>
            <a:ext cx="1965960" cy="384048"/>
          </a:xfrm>
          <a:prstGeom prst="roundRect">
            <a:avLst>
              <a:gd name="adj" fmla="val 50000"/>
            </a:avLst>
          </a:prstGeom>
          <a:solidFill>
            <a:srgbClr val="1F8A5F"/>
          </a:solidFill>
          <a:ln w="12700">
            <a:solidFill>
              <a:srgbClr val="1F8A5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65392" y="1755648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FORTE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65392" y="2286000"/>
            <a:ext cx="4617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“Escreva uma função Python que receba uma lista de notas de 0 a 10 e devolva a média com 2 casas decimais. Se a lista estiver vazia, devolva None. Sem bibliotecas externas. Inclua 3 casos de teste, sendo um com lista vazia.”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565392" y="420624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 de dado, faixa de valores, formato do retorno, caso de borda, restrição e verificação.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85800" y="5303520"/>
            <a:ext cx="10817352" cy="914400"/>
          </a:xfrm>
          <a:prstGeom prst="roundRect">
            <a:avLst>
              <a:gd name="adj" fmla="val 6000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530352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diferença entre os dois prompts não está na IA. Está no que você sabe.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21488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60604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Você é o arquiteto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85800" y="38404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18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Grupos de 4 pessoas  ·  discussão em grupo  ·  apresentação para a turma</a:t>
            </a:r>
            <a:endParaRPr lang="en-US" sz="1800" dirty="0"/>
          </a:p>
          <a:p>
            <a:pPr indent="0" marL="0">
              <a:lnSpc>
                <a:spcPts val="2800"/>
              </a:lnSpc>
              <a:buNone/>
            </a:pPr>
            <a:r>
              <a:rPr lang="en-US" sz="1800" dirty="0">
                <a:solidFill>
                  <a:srgbClr val="C6C9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única: não é permitido escrever uma linha de código.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ATIVIDADE 2 · VOCÊ É O ARQUITETO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problema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10817352" cy="914400"/>
          </a:xfrm>
          <a:prstGeom prst="roundRect">
            <a:avLst>
              <a:gd name="adj" fmla="val 6000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463040"/>
            <a:ext cx="9875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“O Senac quer um sistema que avise automaticamente o aluno que está em risco de reprovação.”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2651760"/>
            <a:ext cx="5257800" cy="1207008"/>
          </a:xfrm>
          <a:prstGeom prst="roundRect">
            <a:avLst>
              <a:gd name="adj" fmla="val 4545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990088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9900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645920" y="28346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Quais dados o sistema precisa?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645920" y="3236976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Notas? Presença? Entregas? De onde eles vêm?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45352" y="2651760"/>
            <a:ext cx="5257800" cy="1207008"/>
          </a:xfrm>
          <a:prstGeom prst="roundRect">
            <a:avLst>
              <a:gd name="adj" fmla="val 4545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519672" y="2990088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19672" y="29900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205472" y="28346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 regra define “em risco”?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205472" y="3236976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Escrevam a regra em português, com números.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85800" y="4023360"/>
            <a:ext cx="5257800" cy="1207008"/>
          </a:xfrm>
          <a:prstGeom prst="roundRect">
            <a:avLst>
              <a:gd name="adj" fmla="val 4545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361688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3616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645920" y="42062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Quais casos de borda quebram a regra?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645920" y="4608576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Aluno que entrou depois, turma sem nota, trancamento.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45352" y="4023360"/>
            <a:ext cx="5257800" cy="1207008"/>
          </a:xfrm>
          <a:prstGeom prst="roundRect">
            <a:avLst>
              <a:gd name="adj" fmla="val 4545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519672" y="4361688"/>
            <a:ext cx="530352" cy="530352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19672" y="43616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205472" y="4206240"/>
            <a:ext cx="4069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Quem decide essa regra?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7205472" y="4608576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Vocês, a coordenação, o aluno — ou a IA?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85800" y="5532120"/>
            <a:ext cx="10817352" cy="685800"/>
          </a:xfrm>
          <a:prstGeom prst="roundRect">
            <a:avLst>
              <a:gd name="adj" fmla="val 8000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43000" y="553212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16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dessas quatro perguntas a IA responde por você. E sem respondê-las, não existe código que preste.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O QUE VEM PELA FRENTE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papel mudou. Ele não acabou.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5257800" cy="1371600"/>
          </a:xfrm>
          <a:prstGeom prst="roundRect">
            <a:avLst>
              <a:gd name="adj" fmla="val 4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6916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005840" y="2029968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6B6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programador escrevia o código.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245352" y="1554480"/>
            <a:ext cx="5257800" cy="1371600"/>
          </a:xfrm>
          <a:prstGeom prst="roundRect">
            <a:avLst>
              <a:gd name="adj" fmla="val 4000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6916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AGORA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65392" y="2029968"/>
            <a:ext cx="4617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programador define, revisa e responde.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685800" y="3200400"/>
            <a:ext cx="3429000" cy="2331720"/>
          </a:xfrm>
          <a:prstGeom prst="roundRect">
            <a:avLst>
              <a:gd name="adj" fmla="val 235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474720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4747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960120" y="406908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Arquiteto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60120" y="44805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 o problema, conversa com quem vai usar e decide como a solução deve funcionar antes de ela existir.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434840" y="3200400"/>
            <a:ext cx="3429000" cy="2331720"/>
          </a:xfrm>
          <a:prstGeom prst="roundRect">
            <a:avLst>
              <a:gd name="adj" fmla="val 235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09160" y="3474720"/>
            <a:ext cx="475488" cy="475488"/>
          </a:xfrm>
          <a:prstGeom prst="ellipse">
            <a:avLst/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09160" y="34747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709160" y="406908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Revisor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709160" y="44805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Lê tudo que a IA produz com olhar crítico, testa os casos de borda e recusa o que não serve.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183880" y="3200400"/>
            <a:ext cx="3429000" cy="2331720"/>
          </a:xfrm>
          <a:prstGeom prst="roundRect">
            <a:avLst>
              <a:gd name="adj" fmla="val 2353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58200" y="3474720"/>
            <a:ext cx="475488" cy="475488"/>
          </a:xfrm>
          <a:prstGeom prst="ellipse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58200" y="34747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458200" y="4069080"/>
            <a:ext cx="2880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Responsável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458200" y="44805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Assina o resultado. Quando o sistema erra, é o profissional que explica, corrige e responde.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85800" y="576072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43000" y="576072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papéis exigem entender de código. Nenhum deles exige digitar rápido.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O QUE VEM PELA FRENTE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jornada de Fundamentos da Programação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5448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1832" y="177393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7739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600200" y="16733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Lógica e algoritmos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02996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Pensar a solução antes de digitar qualquer coisa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85800" y="260604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282549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28254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00200" y="272491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Variáveis e tipos de dados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00200" y="308152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computador guarda e enxerga a informação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85800" y="365760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41832" y="387705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3877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600200" y="377647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Condicionais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00200" y="413308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Ensinar o programa a decidir — e na ordem certa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" y="470916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1832" y="492861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41832" y="49286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600200" y="482803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Repetições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00200" y="518464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Fazer a máquina trabalhar por você, mil vezes, sem reclamar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245352" y="155448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01384" y="177393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01384" y="17739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159752" y="167335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Funções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7159752" y="202996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Organizar, nomear e reaproveitar o que você já resolveu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245352" y="260604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01384" y="282549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01384" y="28254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159752" y="272491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Listas e dicionários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7159752" y="308152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Trabalhar com muitos dados de uma vez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245352" y="3657600"/>
            <a:ext cx="5257800" cy="914400"/>
          </a:xfrm>
          <a:prstGeom prst="roundRect">
            <a:avLst>
              <a:gd name="adj" fmla="val 6000"/>
            </a:avLst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501384" y="3877056"/>
            <a:ext cx="475488" cy="475488"/>
          </a:xfrm>
          <a:prstGeom prst="ellipse">
            <a:avLst/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01384" y="38770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7159752" y="3776472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 final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7159752" y="4133088"/>
            <a:ext cx="4114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problema real, resolvido do zero, defendido por você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245352" y="4709160"/>
            <a:ext cx="5257800" cy="1143000"/>
          </a:xfrm>
          <a:prstGeom prst="roundRect">
            <a:avLst>
              <a:gd name="adj" fmla="val 4800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565392" y="4709160"/>
            <a:ext cx="4617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Aulas começam em 17/08.</a:t>
            </a:r>
            <a:endParaRPr lang="en-US" sz="17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Traga o notebook e a vontade de errar.</a:t>
            </a:r>
            <a:endParaRPr 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28016"/>
            <a:ext cx="108200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B3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4 · O QUE VEM PELA FRENTE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384048"/>
            <a:ext cx="1082009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usar IA nesta UC sem virar refém dela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10817352" cy="777240"/>
          </a:xfrm>
          <a:prstGeom prst="roundRect">
            <a:avLst>
              <a:gd name="adj" fmla="val 705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655064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5506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645920" y="1581912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Tente sozinho primeiro. Sempre.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45920" y="1920240"/>
            <a:ext cx="9509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tempo que você passa travado é exatamente onde o aprendizado acontece.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85800" y="2404872"/>
            <a:ext cx="10817352" cy="777240"/>
          </a:xfrm>
          <a:prstGeom prst="roundRect">
            <a:avLst>
              <a:gd name="adj" fmla="val 705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60120" y="2551176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" y="25511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45920" y="2478024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IA para explicar, não para entregar.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645920" y="2816352"/>
            <a:ext cx="9509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“Me explique por que isso dá erro” vale muito mais que “me dá o código pronto”.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85800" y="3300984"/>
            <a:ext cx="10817352" cy="777240"/>
          </a:xfrm>
          <a:prstGeom prst="roundRect">
            <a:avLst>
              <a:gd name="adj" fmla="val 705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3447288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344728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645920" y="3374136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Nunca entregue código que você não sabe defender.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45920" y="3712464"/>
            <a:ext cx="9509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não consegue explicar linha por linha, esse código ainda não é seu.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5800" y="4197096"/>
            <a:ext cx="10817352" cy="777240"/>
          </a:xfrm>
          <a:prstGeom prst="roundRect">
            <a:avLst>
              <a:gd name="adj" fmla="val 705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60120" y="4343400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43434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645920" y="4270248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Peça o porquê, não só o como.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645920" y="4608576"/>
            <a:ext cx="9509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alternativas, peça que ela justifique a escolha e questione a resposta.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85800" y="5093208"/>
            <a:ext cx="10817352" cy="777240"/>
          </a:xfrm>
          <a:prstGeom prst="roundRect">
            <a:avLst>
              <a:gd name="adj" fmla="val 7059"/>
            </a:avLst>
          </a:prstGeom>
          <a:solidFill>
            <a:srgbClr val="F1F2F9"/>
          </a:solidFill>
          <a:ln w="12700">
            <a:solidFill>
              <a:srgbClr val="F1F2F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60120" y="5239512"/>
            <a:ext cx="475488" cy="475488"/>
          </a:xfrm>
          <a:prstGeom prst="ellipse">
            <a:avLst/>
          </a:prstGeom>
          <a:solidFill>
            <a:srgbClr val="3B3FA8"/>
          </a:solidFill>
          <a:ln w="12700">
            <a:solidFill>
              <a:srgbClr val="3B3FA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60120" y="52395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645920" y="516636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16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Rode, teste e tente quebrar o que ela deu.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645920" y="5504688"/>
            <a:ext cx="9509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vazia, número negativo, texto no lugar de número. Toda vez.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85800" y="5989320"/>
            <a:ext cx="10817352" cy="658368"/>
          </a:xfrm>
          <a:prstGeom prst="roundRect">
            <a:avLst>
              <a:gd name="adj" fmla="val 8333"/>
            </a:avLst>
          </a:prstGeom>
          <a:solidFill>
            <a:srgbClr val="141634"/>
          </a:solidFill>
          <a:ln w="12700">
            <a:solidFill>
              <a:srgbClr val="141634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43000" y="5989320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unidade curricular a IA é permitida — desde que você consiga defender cada linha que entregar.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416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2468880"/>
            <a:ext cx="4206240" cy="4206240"/>
          </a:xfrm>
          <a:prstGeom prst="ellipse">
            <a:avLst/>
          </a:prstGeom>
          <a:solidFill>
            <a:srgbClr val="3B3FA8">
              <a:alpha val="28000"/>
            </a:srgbClr>
          </a:solidFill>
          <a:ln w="12700">
            <a:solidFill>
              <a:srgbClr val="3B3FA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1280160" y="4846320"/>
            <a:ext cx="3108960" cy="3108960"/>
          </a:xfrm>
          <a:prstGeom prst="ellipse">
            <a:avLst/>
          </a:prstGeom>
          <a:solidFill>
            <a:srgbClr val="FFB020">
              <a:alpha val="12000"/>
            </a:srgbClr>
          </a:solidFill>
          <a:ln w="12700">
            <a:solidFill>
              <a:srgbClr val="FFB020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FB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RETOMANDO A PERGUNTA DO INÍCIO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1600200"/>
            <a:ext cx="10332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9DA1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“Se a IA já escreve o código, por que eu ainda preciso aprender a programar?”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10332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Porque alguém precisa saber</a:t>
            </a:r>
            <a:endParaRPr lang="en-US" sz="38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o código está certo.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685800" y="4297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E, a partir do dia 17 de agosto, esse alguém é você.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685800" y="5166360"/>
            <a:ext cx="822960" cy="32004"/>
          </a:xfrm>
          <a:prstGeom prst="rect">
            <a:avLst/>
          </a:prstGeom>
          <a:solidFill>
            <a:srgbClr val="FFB020"/>
          </a:solidFill>
          <a:ln w="12700">
            <a:solidFill>
              <a:srgbClr val="FFB02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53949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 José William Firmino Bezerra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571500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A1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da Programação  ·  ADS Módulo 1  ·  Faculdade de Tecnologia Senac RJ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762695" y="5257800"/>
            <a:ext cx="2743200" cy="777240"/>
          </a:xfrm>
          <a:prstGeom prst="roundRect">
            <a:avLst>
              <a:gd name="adj" fmla="val 11765"/>
            </a:avLst>
          </a:prstGeom>
          <a:solidFill>
            <a:srgbClr val="1E2150"/>
          </a:solidFill>
          <a:ln w="12700">
            <a:solidFill>
              <a:srgbClr val="1E215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762695" y="52578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B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Perguntas?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Fundamentos importam na era da IA</dc:title>
  <dc:subject>PptxGenJS Presentation</dc:subject>
  <dc:creator>Prof. José William Firmino Bezerra</dc:creator>
  <cp:lastModifiedBy>Prof. José William Firmino Bezerra</cp:lastModifiedBy>
  <cp:revision>1</cp:revision>
  <dcterms:created xsi:type="dcterms:W3CDTF">2026-08-11T09:39:57Z</dcterms:created>
  <dcterms:modified xsi:type="dcterms:W3CDTF">2026-08-11T09:39:57Z</dcterms:modified>
</cp:coreProperties>
</file>